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7" r:id="rId17"/>
    <p:sldId id="269" r:id="rId18"/>
    <p:sldId id="270" r:id="rId19"/>
    <p:sldId id="271" r:id="rId20"/>
    <p:sldId id="272" r:id="rId21"/>
    <p:sldId id="273" r:id="rId22"/>
    <p:sldId id="278" r:id="rId23"/>
    <p:sldId id="274" r:id="rId24"/>
    <p:sldId id="281" r:id="rId25"/>
    <p:sldId id="275" r:id="rId26"/>
    <p:sldId id="280" r:id="rId27"/>
    <p:sldId id="282" r:id="rId28"/>
    <p:sldId id="283" r:id="rId29"/>
    <p:sldId id="276" r:id="rId3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053328"/>
            <a:ext cx="475488" cy="6675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053328"/>
            <a:ext cx="2953512" cy="42062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Author: Madiha Ayaz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17320" y="6464808"/>
            <a:ext cx="2953512" cy="25603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9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Created with Pi</a:t>
            </a: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Introduction to JavaScript Concepts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189280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816" y="1892808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649224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Events: Button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971032" y="192938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583680" y="1938528"/>
            <a:ext cx="3063240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User interaction with buttons.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583680" y="2670048"/>
            <a:ext cx="3063240" cy="23682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Event listeners for a button wait for a specific action, like a click. When the action happens, the listener runs a function you've defined, which allows you to perform an action.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806440" y="5870448"/>
            <a:ext cx="8010144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Click Me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122408" y="192938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10735056" y="1938528"/>
            <a:ext cx="306324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Example: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0735056" y="2377440"/>
            <a:ext cx="3063240" cy="29535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&lt;/script&gt;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alert("Button was clicked!");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document.getElementById("myButton").addEventListener("click", function()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&lt;script&gt;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1655064"/>
            <a:ext cx="8010144" cy="103327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806440" y="649224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Events: Mouse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6071616" y="1801368"/>
            <a:ext cx="7479792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Common mouse events onmouseover (mouse enters), onmouseout (mouse leaves).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5806440" y="2953512"/>
            <a:ext cx="8010144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77D8F2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&lt;div onmouseover="this.style.color='red'"&gt;Hover over me&lt;/div&gt;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4548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2633472"/>
            <a:ext cx="502920" cy="502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48" y="2633472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888" y="3282696"/>
            <a:ext cx="4727448" cy="47274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Here is a simple diagram that shows how mouse events work with JavaScript.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96696" y="266090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2670048"/>
            <a:ext cx="555040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609344" y="3182112"/>
            <a:ext cx="5550408" cy="17739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Event listeners are like watchers for elements on a webpage. When a user interacts with an element (like a button or link) in a certain way, the event listener detects that action and then runs a specific function. This is how you make a webpage interactive.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635240" y="266090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247888" y="2670048"/>
            <a:ext cx="555040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247888" y="8229600"/>
            <a:ext cx="55504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3030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096" y="6858000"/>
            <a:ext cx="6053328" cy="51297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0" y="5148072"/>
            <a:ext cx="1216152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123176"/>
            <a:ext cx="5980176" cy="19933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408" y="5148072"/>
            <a:ext cx="1060704" cy="121615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Events: Fields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832104" y="1655064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Concept: Handling events that occur within input fields.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2212848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Common Events: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832104" y="2779776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onfocus: When the field is selected.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3337560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onblur: When the field is deselected.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3895344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onchange: When the value is changed and the field is deselected.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832104" y="4462272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Visual Suggestion: An input field with a border changing color when focused.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60120" y="6592824"/>
            <a:ext cx="60533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Form inputs and user data.  OUTPUT  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891272" y="7013448"/>
            <a:ext cx="552297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7891272" y="7516368"/>
            <a:ext cx="552297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&lt;input type="text"  </a:t>
            </a:r>
            <a:endParaRPr lang="en-US" sz="2320" dirty="0"/>
          </a:p>
        </p:txBody>
      </p:sp>
      <p:sp>
        <p:nvSpPr>
          <p:cNvPr id="17" name="Text 10"/>
          <p:cNvSpPr/>
          <p:nvPr/>
        </p:nvSpPr>
        <p:spPr>
          <a:xfrm>
            <a:off x="7891272" y="8028432"/>
            <a:ext cx="552297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      onfocus="this.style.border='2px solid green'" 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8" name="Text 11"/>
          <p:cNvSpPr/>
          <p:nvPr/>
        </p:nvSpPr>
        <p:spPr>
          <a:xfrm>
            <a:off x="7891272" y="8906256"/>
            <a:ext cx="552297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      onblur="this.style.border='1px solid gray'" 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9" name="Text 12"/>
          <p:cNvSpPr/>
          <p:nvPr/>
        </p:nvSpPr>
        <p:spPr>
          <a:xfrm>
            <a:off x="7891272" y="9784080"/>
            <a:ext cx="552297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      onchange="alert('Value changed!')" 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20" name="Text 13"/>
          <p:cNvSpPr/>
          <p:nvPr/>
        </p:nvSpPr>
        <p:spPr>
          <a:xfrm>
            <a:off x="7891272" y="10661904"/>
            <a:ext cx="552297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      placeholder="Type something..." /&gt;</a:t>
            </a:r>
            <a:endParaRPr lang="en-US" sz="2320" dirty="0"/>
          </a:p>
        </p:txBody>
      </p:sp>
      <p:sp>
        <p:nvSpPr>
          <p:cNvPr id="21" name="Text 14"/>
          <p:cNvSpPr/>
          <p:nvPr/>
        </p:nvSpPr>
        <p:spPr>
          <a:xfrm>
            <a:off x="7891272" y="11548872"/>
            <a:ext cx="552297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2" name="Text 15"/>
          <p:cNvSpPr/>
          <p:nvPr/>
        </p:nvSpPr>
        <p:spPr>
          <a:xfrm>
            <a:off x="7626096" y="12252960"/>
            <a:ext cx="6053328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23" name="Text Box 22"/>
          <p:cNvSpPr txBox="1"/>
          <p:nvPr/>
        </p:nvSpPr>
        <p:spPr>
          <a:xfrm>
            <a:off x="5934075" y="122555"/>
            <a:ext cx="6894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400"/>
              <a:t> </a:t>
            </a:r>
            <a:r>
              <a:rPr lang="en-US" altLang="en-US" sz="5400">
                <a:solidFill>
                  <a:schemeClr val="bg1"/>
                </a:solidFill>
              </a:rPr>
              <a:t>Slide:3      Mahenoor</a:t>
            </a:r>
            <a:endParaRPr lang="en-US" altLang="en-US" sz="5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98755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4315968"/>
            <a:ext cx="8010144" cy="10332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5614416"/>
            <a:ext cx="8010144" cy="33558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8010144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5. Reading and Setting Field Values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078992" y="2523744"/>
            <a:ext cx="3502152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Reading Field Values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078992" y="3035808"/>
            <a:ext cx="3502152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The .value Property: This is the most common way to get the content of an input field.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097280" y="4471416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//html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097280" y="4901184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&lt;input type="text" id="usernameInput" value="JohnDoe"&gt;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084064" y="2523744"/>
            <a:ext cx="3502152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Setting Field Values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1097280" y="5760720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//javascript code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5084064" y="3035808"/>
            <a:ext cx="3502152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You can assign a new value to the .value property.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97280" y="6199632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Get the input element by its ID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097280" y="6629400"/>
            <a:ext cx="7479792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usernameField = document.getElementById("usernameInput");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1097280" y="7360920"/>
            <a:ext cx="7479792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097280" y="7507224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Read the value of the input field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097280" y="7946136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username = usernameField.value; 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1097280" y="8375904"/>
            <a:ext cx="7479792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1097280" y="8522208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console.log(username); // Output: "JohnDoe"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7416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88" y="1911096"/>
            <a:ext cx="5943600" cy="5943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4134" y="1414399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b="1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Reading Paragraph Text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41248" y="1911096"/>
            <a:ext cx="60076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41248" y="2441448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Get the paragraph element with the ID "myParagraph"</a:t>
            </a:r>
            <a:endParaRPr lang="en-US" sz="1480" dirty="0"/>
          </a:p>
        </p:txBody>
      </p:sp>
      <p:sp>
        <p:nvSpPr>
          <p:cNvPr id="7" name="Text 3"/>
          <p:cNvSpPr/>
          <p:nvPr/>
        </p:nvSpPr>
        <p:spPr>
          <a:xfrm>
            <a:off x="841248" y="2907792"/>
            <a:ext cx="6007608" cy="47548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myParagraph = document.getElementById('myParagraph');</a:t>
            </a:r>
            <a:endParaRPr lang="en-US" sz="1480" dirty="0"/>
          </a:p>
        </p:txBody>
      </p:sp>
      <p:sp>
        <p:nvSpPr>
          <p:cNvPr id="8" name="Text 4"/>
          <p:cNvSpPr/>
          <p:nvPr/>
        </p:nvSpPr>
        <p:spPr>
          <a:xfrm>
            <a:off x="841248" y="3621024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Read the text content</a:t>
            </a:r>
            <a:endParaRPr lang="en-US" sz="1480" dirty="0"/>
          </a:p>
        </p:txBody>
      </p:sp>
      <p:sp>
        <p:nvSpPr>
          <p:cNvPr id="9" name="Text 5"/>
          <p:cNvSpPr/>
          <p:nvPr/>
        </p:nvSpPr>
        <p:spPr>
          <a:xfrm>
            <a:off x="841248" y="4087368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paragraphText = myParagraph.textContent;</a:t>
            </a:r>
            <a:endParaRPr lang="en-US" sz="1480" dirty="0"/>
          </a:p>
        </p:txBody>
      </p:sp>
      <p:sp>
        <p:nvSpPr>
          <p:cNvPr id="10" name="Text 6"/>
          <p:cNvSpPr/>
          <p:nvPr/>
        </p:nvSpPr>
        <p:spPr>
          <a:xfrm>
            <a:off x="841248" y="4562856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Log the text to the console</a:t>
            </a:r>
            <a:endParaRPr lang="en-US" sz="1480" dirty="0"/>
          </a:p>
        </p:txBody>
      </p:sp>
      <p:sp>
        <p:nvSpPr>
          <p:cNvPr id="11" name="Text 7"/>
          <p:cNvSpPr/>
          <p:nvPr/>
        </p:nvSpPr>
        <p:spPr>
          <a:xfrm>
            <a:off x="841248" y="5029200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console.log(paragraphText);</a:t>
            </a:r>
            <a:endParaRPr lang="en-US" sz="1480" dirty="0"/>
          </a:p>
        </p:txBody>
      </p:sp>
      <p:sp>
        <p:nvSpPr>
          <p:cNvPr id="13" name="Text Box 12"/>
          <p:cNvSpPr txBox="1"/>
          <p:nvPr/>
        </p:nvSpPr>
        <p:spPr>
          <a:xfrm>
            <a:off x="3461385" y="191135"/>
            <a:ext cx="5737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5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Slide:4     Sadaf</a:t>
            </a:r>
            <a:endParaRPr lang="en-US" altLang="en-US" sz="5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9611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1773936"/>
            <a:ext cx="6373368" cy="65471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72" y="1773936"/>
            <a:ext cx="6373368" cy="65471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248" y="2157984"/>
            <a:ext cx="5779008" cy="57790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4000" b="1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Setting Paragraph Text</a:t>
            </a:r>
            <a:endParaRPr lang="en-US" sz="4000" dirty="0"/>
          </a:p>
        </p:txBody>
      </p:sp>
      <p:sp>
        <p:nvSpPr>
          <p:cNvPr id="7" name="Text 1"/>
          <p:cNvSpPr/>
          <p:nvPr/>
        </p:nvSpPr>
        <p:spPr>
          <a:xfrm>
            <a:off x="832104" y="1216152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97280" y="1920240"/>
            <a:ext cx="584301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.textContent property.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097280" y="3306064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4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myParagraph = document.getElementById('myParagraph');</a:t>
            </a:r>
            <a:endParaRPr lang="en-US" sz="2400" dirty="0"/>
          </a:p>
          <a:p>
            <a:pPr marL="0" indent="0" algn="l">
              <a:lnSpc>
                <a:spcPts val="2320"/>
              </a:lnSpc>
              <a:buNone/>
            </a:pP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1097280" y="3163824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96645" y="4330319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Set new text for the paragraph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097280" y="491083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chemeClr val="tx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myParagraph.</a:t>
            </a:r>
            <a:r>
              <a:rPr lang="en-US" sz="2000" dirty="0">
                <a:solidFill>
                  <a:schemeClr val="tx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textContent </a:t>
            </a:r>
            <a:r>
              <a:rPr lang="en-US" sz="1850" dirty="0">
                <a:solidFill>
                  <a:schemeClr val="tx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= 'This is the new paragraph text.';</a:t>
            </a:r>
            <a:endParaRPr lang="en-US" sz="1850" dirty="0">
              <a:solidFill>
                <a:schemeClr val="tx1"/>
              </a:solidFill>
              <a:latin typeface="思源黑体-Medium" pitchFamily="34" charset="0"/>
              <a:ea typeface="思源黑体-Medium" pitchFamily="34" charset="-122"/>
              <a:cs typeface="思源黑体-Medium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7873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1892808"/>
            <a:ext cx="502920" cy="502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3584448"/>
            <a:ext cx="12984480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5001768"/>
            <a:ext cx="12984480" cy="31455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48" y="1892808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6. Text and Image Manipulation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96696" y="192938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609344" y="1938528"/>
            <a:ext cx="555040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Reading and Setting Paragraph Text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2450592"/>
            <a:ext cx="55504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Use .textContent for safe text manipulation.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97280" y="3730752"/>
            <a:ext cx="124541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&lt;p id="myParagraph"&gt;This is the original text.&lt;/p&gt;             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4434840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097280" y="5148072"/>
            <a:ext cx="124541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 Get the paragraph element                                        //javascript 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97280" y="5586984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myParagraph = document.getElementById("myParagraph");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5" name="Text 8"/>
          <p:cNvSpPr/>
          <p:nvPr/>
        </p:nvSpPr>
        <p:spPr>
          <a:xfrm>
            <a:off x="1097280" y="5961888"/>
            <a:ext cx="12454128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6" name="Text 9"/>
          <p:cNvSpPr/>
          <p:nvPr/>
        </p:nvSpPr>
        <p:spPr>
          <a:xfrm>
            <a:off x="1097280" y="6099048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Read the text content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7" name="Text 10"/>
          <p:cNvSpPr/>
          <p:nvPr/>
        </p:nvSpPr>
        <p:spPr>
          <a:xfrm>
            <a:off x="1097280" y="6483096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currentText = myParagraph.textContent;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8" name="Text 11"/>
          <p:cNvSpPr/>
          <p:nvPr/>
        </p:nvSpPr>
        <p:spPr>
          <a:xfrm>
            <a:off x="1097280" y="6858000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console.log(currentText); // Output: "This is the original text."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9" name="Text 12"/>
          <p:cNvSpPr/>
          <p:nvPr/>
        </p:nvSpPr>
        <p:spPr>
          <a:xfrm>
            <a:off x="1097280" y="7232904"/>
            <a:ext cx="12454128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20" name="Text 13"/>
          <p:cNvSpPr/>
          <p:nvPr/>
        </p:nvSpPr>
        <p:spPr>
          <a:xfrm>
            <a:off x="1097280" y="7379208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Set new text content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21" name="Text 14"/>
          <p:cNvSpPr/>
          <p:nvPr/>
        </p:nvSpPr>
        <p:spPr>
          <a:xfrm>
            <a:off x="1097280" y="7754112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myParagraph.textContent = "This is the new text.";</a:t>
            </a:r>
            <a:endParaRPr lang="en-US" sz="1480" dirty="0"/>
          </a:p>
        </p:txBody>
      </p:sp>
      <p:sp>
        <p:nvSpPr>
          <p:cNvPr id="22" name="Text 15"/>
          <p:cNvSpPr/>
          <p:nvPr/>
        </p:nvSpPr>
        <p:spPr>
          <a:xfrm>
            <a:off x="7635240" y="192938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23" name="Text 16"/>
          <p:cNvSpPr/>
          <p:nvPr/>
        </p:nvSpPr>
        <p:spPr>
          <a:xfrm>
            <a:off x="8247888" y="1938528"/>
            <a:ext cx="555040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Manipulating Images and Text</a:t>
            </a:r>
            <a:endParaRPr lang="en-US" sz="2320" dirty="0"/>
          </a:p>
        </p:txBody>
      </p:sp>
      <p:sp>
        <p:nvSpPr>
          <p:cNvPr id="24" name="Text 17"/>
          <p:cNvSpPr/>
          <p:nvPr/>
        </p:nvSpPr>
        <p:spPr>
          <a:xfrm>
            <a:off x="8247888" y="2450592"/>
            <a:ext cx="555040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Changing an image's source: Use the .src property.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655064"/>
            <a:ext cx="3886200" cy="20665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3977640"/>
            <a:ext cx="8010144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837176"/>
            <a:ext cx="8010144" cy="242316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254" y="813689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7. Swapping Images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1097280" y="1801368"/>
            <a:ext cx="335584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Swapping Images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97280" y="2313432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</a:t>
            </a: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Basic image swap: Change the .src attribute.</a:t>
            </a:r>
            <a:endParaRPr lang="en-US" sz="2000" dirty="0"/>
          </a:p>
        </p:txBody>
      </p:sp>
      <p:sp>
        <p:nvSpPr>
          <p:cNvPr id="11" name="Text 3"/>
          <p:cNvSpPr/>
          <p:nvPr/>
        </p:nvSpPr>
        <p:spPr>
          <a:xfrm>
            <a:off x="1097280" y="3044952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Example</a:t>
            </a: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: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097280" y="4133088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&lt;button onclick="swapImage()"&gt;Swap Image&lt;/button&gt;   //html    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97280" y="5106035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</a:t>
            </a: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unction swapImage() {</a:t>
            </a:r>
            <a:endParaRPr lang="en-US" sz="2000" dirty="0"/>
          </a:p>
          <a:p>
            <a:pPr marL="0" indent="0" algn="l">
              <a:lnSpc>
                <a:spcPts val="1850"/>
              </a:lnSpc>
              <a:buNone/>
            </a:pP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1097280" y="5358384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const imageElement = document.getElementById("myImage")</a:t>
            </a: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5" name="Text 7"/>
          <p:cNvSpPr/>
          <p:nvPr/>
        </p:nvSpPr>
        <p:spPr>
          <a:xfrm>
            <a:off x="5212080" y="1801368"/>
            <a:ext cx="3355848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97280" y="5742432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7" name="Text 9"/>
          <p:cNvSpPr/>
          <p:nvPr/>
        </p:nvSpPr>
        <p:spPr>
          <a:xfrm>
            <a:off x="5212080" y="2679192"/>
            <a:ext cx="3355848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1097280" y="6117336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/</a:t>
            </a: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 Change the image source to a new file</a:t>
            </a:r>
            <a:endParaRPr lang="en-US" sz="2000" dirty="0"/>
          </a:p>
          <a:p>
            <a:pPr marL="0" indent="0" algn="l">
              <a:lnSpc>
                <a:spcPts val="1850"/>
              </a:lnSpc>
              <a:buNone/>
            </a:pP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1097280" y="6492240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</a:t>
            </a: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imageElement.src = "images/pic2.jpg";</a:t>
            </a:r>
            <a:endParaRPr lang="en-US" sz="2000" dirty="0"/>
          </a:p>
          <a:p>
            <a:pPr marL="0" indent="0" algn="l">
              <a:lnSpc>
                <a:spcPts val="1850"/>
              </a:lnSpc>
              <a:buNone/>
            </a:pP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1097280" y="6695059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}</a:t>
            </a:r>
            <a:endParaRPr lang="en-US" sz="1480" dirty="0"/>
          </a:p>
        </p:txBody>
      </p:sp>
      <p:sp>
        <p:nvSpPr>
          <p:cNvPr id="22" name="Text Box 21"/>
          <p:cNvSpPr txBox="1"/>
          <p:nvPr/>
        </p:nvSpPr>
        <p:spPr>
          <a:xfrm>
            <a:off x="5182235" y="217170"/>
            <a:ext cx="6636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chemeClr val="bg1"/>
                </a:solidFill>
              </a:rPr>
              <a:t>Slide:5     Madiha</a:t>
            </a:r>
            <a:r>
              <a:rPr lang="en-US" sz="5400"/>
              <a:t> </a:t>
            </a:r>
            <a:endParaRPr lang="en-US" sz="5400"/>
          </a:p>
        </p:txBody>
      </p:sp>
      <p:pic>
        <p:nvPicPr>
          <p:cNvPr id="23" name="Picture 22" descr="Gemini_Generated_Image_xbbze9xbbze9xbbz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085" y="2176145"/>
            <a:ext cx="5361305" cy="53613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0665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1. Loops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270662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3. Commenting in Code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33756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5. Reading and Setting Field Values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39684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7. Swapping Images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60857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9. DOM Manipulation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20665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2. Script Placement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270662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4. Events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333756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6. Text and Image Manipulation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7571232" y="39684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8. Styling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248920" y="174625"/>
            <a:ext cx="10498455" cy="11093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4400"/>
              <a:t>2. Swapping Images and Setting Classes</a:t>
            </a:r>
            <a:endParaRPr lang="en-US" sz="4400"/>
          </a:p>
        </p:txBody>
      </p:sp>
      <p:sp>
        <p:nvSpPr>
          <p:cNvPr id="3" name="Rectangles 2"/>
          <p:cNvSpPr/>
          <p:nvPr/>
        </p:nvSpPr>
        <p:spPr>
          <a:xfrm>
            <a:off x="382270" y="1570355"/>
            <a:ext cx="7401560" cy="215201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/>
              <a:t>This involves both changing the image and applying a new CSS class to a different element on the page. By adding or removing a class, you can instantly apply a set of predefined styles (like color, font size, or background) to an element.</a:t>
            </a:r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381635" y="4008755"/>
            <a:ext cx="7689215" cy="35960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// Get the image and text elements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const myImage = document.getElementById('myImage');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const myText = document.getElementById('myText');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// Swap the image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myImage.src = 'new-image.jpg';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// Add a CSS class named 'highlight' to the text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myText.classList.add('highlight')</a:t>
            </a:r>
            <a:r>
              <a:rPr lang="en-US" altLang="en-US" sz="2000">
                <a:latin typeface="Bahnschrift Condensed" panose="020B0502040204020203" charset="0"/>
                <a:cs typeface="Bahnschrift Condensed" panose="020B0502040204020203" charset="0"/>
              </a:rPr>
              <a:t>;</a:t>
            </a:r>
            <a:endParaRPr lang="en-US" sz="2000"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pic>
        <p:nvPicPr>
          <p:cNvPr id="6" name="Picture 5" descr="Gemini_Generated_Image_67q31767q31767q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735" y="1570355"/>
            <a:ext cx="5991860" cy="62598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" y="21717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792859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9. DOM Manipulation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410972" y="4455414"/>
            <a:ext cx="383133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Target All Elements by Tag Name</a:t>
            </a:r>
            <a:endParaRPr lang="en-US" sz="2320" b="1" dirty="0"/>
          </a:p>
        </p:txBody>
      </p:sp>
      <p:sp>
        <p:nvSpPr>
          <p:cNvPr id="6" name="Text 2"/>
          <p:cNvSpPr/>
          <p:nvPr/>
        </p:nvSpPr>
        <p:spPr>
          <a:xfrm>
            <a:off x="410972" y="5517388"/>
            <a:ext cx="3831336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146548"/>
            <a:ext cx="383133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411480" y="5879465"/>
            <a:ext cx="4498975" cy="23590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408549" y="2557399"/>
            <a:ext cx="383133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5404104" y="3492373"/>
            <a:ext cx="3831336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832104" y="7164451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408549" y="5257673"/>
            <a:ext cx="383133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5408549" y="6282182"/>
            <a:ext cx="383133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00786" y="2535174"/>
            <a:ext cx="383133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The DOM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562356" y="2911729"/>
            <a:ext cx="3831336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Calibri" panose="020F0502020204030204" charset="0"/>
                <a:ea typeface="思源黑体-Medium" pitchFamily="34" charset="-122"/>
                <a:cs typeface="Calibri" panose="020F0502020204030204" charset="0"/>
              </a:rPr>
              <a:t>• DOM stands for Document Object Model. It represents the page so that programs can change the document structure, style, and content.</a:t>
            </a:r>
            <a:endParaRPr lang="en-US" sz="18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3633470" y="217170"/>
            <a:ext cx="8089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chemeClr val="bg1"/>
                </a:solidFill>
              </a:rPr>
              <a:t>Slide:6      Liaba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765415" y="2533015"/>
            <a:ext cx="5362575" cy="508063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b="1">
                <a:solidFill>
                  <a:schemeClr val="bg1"/>
                </a:solidFill>
              </a:rPr>
              <a:t>// This will get all &lt;p&gt; elements on the page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const allParagraphs = document.getElementsByTagName('p'); 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// You can loop through them like an array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for (let i = 0; i &lt; allParagraphs.length; i++) {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  // Change the text of each paragraph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  allParagraphs[i].textContent = "I am a paragraph!";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}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43535" y="5259705"/>
            <a:ext cx="5431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DBDBDB"/>
                </a:solidFill>
                <a:latin typeface="Calibri" panose="020F0502020204030204" charset="0"/>
                <a:ea typeface="思源黑体-Medium" pitchFamily="34" charset="-122"/>
                <a:cs typeface="Calibri" panose="020F0502020204030204" charset="0"/>
                <a:sym typeface="+mn-ea"/>
              </a:rPr>
              <a:t>•</a:t>
            </a:r>
            <a:r>
              <a:rPr lang="en-US" altLang="en-US" dirty="0">
                <a:solidFill>
                  <a:srgbClr val="DBDBDB"/>
                </a:solidFill>
                <a:latin typeface="Calibri" panose="020F0502020204030204" charset="0"/>
                <a:ea typeface="思源黑体-Medium" pitchFamily="34" charset="-122"/>
                <a:cs typeface="Calibri" panose="020F0502020204030204" charset="0"/>
                <a:sym typeface="+mn-ea"/>
              </a:rPr>
              <a:t>The getElementsByTagName() method returns a collection of all elements with a specified tag name (e.g., &lt;p&gt;, &lt;h1&gt;, &lt;div&gt;). This method returns a live HTMLCollection, which can be treated like an array</a:t>
            </a:r>
            <a:r>
              <a:rPr lang="en-US" dirty="0">
                <a:solidFill>
                  <a:srgbClr val="DBDBDB"/>
                </a:solidFill>
                <a:latin typeface="Calibri" panose="020F0502020204030204" charset="0"/>
                <a:ea typeface="思源黑体-Medium" pitchFamily="34" charset="-122"/>
                <a:cs typeface="Calibri" panose="020F0502020204030204" charset="0"/>
                <a:sym typeface="+mn-ea"/>
              </a:rPr>
              <a:t>s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67335" y="384810"/>
            <a:ext cx="11359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800" b="1">
                <a:solidFill>
                  <a:schemeClr val="bg1"/>
                </a:solidFill>
              </a:rPr>
              <a:t>2. Target Some Elements by Tag Name</a:t>
            </a:r>
            <a:endParaRPr lang="en-US" altLang="en-US" sz="4800" b="1">
              <a:solidFill>
                <a:schemeClr val="bg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267335" y="1214755"/>
            <a:ext cx="8702040" cy="197231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solidFill>
                  <a:schemeClr val="bg1"/>
                </a:solidFill>
              </a:rPr>
              <a:t>A more modern and flexible way to select elements is using querySelectorAll(). This method returns a NodeList of all elements that match a specified CSS selector. You can still loop through this list like an array.</a:t>
            </a:r>
            <a:endParaRPr lang="en-US" altLang="en-US" b="1">
              <a:solidFill>
                <a:schemeClr val="bg1"/>
              </a:solidFill>
            </a:endParaRPr>
          </a:p>
          <a:p>
            <a:pPr algn="ctr"/>
            <a:endParaRPr lang="en-US" altLang="en-US" b="1">
              <a:solidFill>
                <a:schemeClr val="bg1"/>
              </a:solidFill>
            </a:endParaRPr>
          </a:p>
          <a:p>
            <a:pPr algn="ctr"/>
            <a:r>
              <a:rPr lang="en-US" altLang="en-US" b="1">
                <a:solidFill>
                  <a:schemeClr val="bg1"/>
                </a:solidFill>
              </a:rPr>
              <a:t>Code: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9695815" y="1520825"/>
            <a:ext cx="4494530" cy="56724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b="1"/>
              <a:t>// Get all &lt;div&gt; elements on the page</a:t>
            </a:r>
            <a:endParaRPr lang="en-US" altLang="en-US" b="1"/>
          </a:p>
          <a:p>
            <a:pPr algn="l"/>
            <a:r>
              <a:rPr lang="en-US" altLang="en-US" b="1"/>
              <a:t>const allDivs = document.querySelectorAll('div');</a:t>
            </a:r>
            <a:endParaRPr lang="en-US" altLang="en-US" b="1"/>
          </a:p>
          <a:p>
            <a:pPr algn="l"/>
            <a:endParaRPr lang="en-US" altLang="en-US" b="1"/>
          </a:p>
          <a:p>
            <a:pPr algn="l"/>
            <a:r>
              <a:rPr lang="en-US" altLang="en-US" b="1"/>
              <a:t>// Get all elements with the class 'important'</a:t>
            </a:r>
            <a:endParaRPr lang="en-US" altLang="en-US" b="1"/>
          </a:p>
          <a:p>
            <a:pPr algn="l"/>
            <a:r>
              <a:rPr lang="en-US" altLang="en-US" b="1"/>
              <a:t>const importantElements = document.querySelectorAll('.important');</a:t>
            </a:r>
            <a:endParaRPr lang="en-US" altLang="en-US" b="1"/>
          </a:p>
          <a:p>
            <a:pPr algn="l"/>
            <a:endParaRPr lang="en-US" altLang="en-US" b="1"/>
          </a:p>
          <a:p>
            <a:pPr algn="l"/>
            <a:r>
              <a:rPr lang="en-US" altLang="en-US" b="1"/>
              <a:t>// Get all &lt;a&gt; tags (links) that are inside an element with the ID 'navigation'</a:t>
            </a:r>
            <a:endParaRPr lang="en-US" altLang="en-US" b="1"/>
          </a:p>
          <a:p>
            <a:pPr algn="l"/>
            <a:r>
              <a:rPr lang="en-US" altLang="en-US" b="1"/>
              <a:t>const navLinks = document.querySelectorAll('#navigation a');</a:t>
            </a:r>
            <a:endParaRPr lang="en-US" b="1"/>
          </a:p>
        </p:txBody>
      </p:sp>
      <p:pic>
        <p:nvPicPr>
          <p:cNvPr id="6" name="Picture 5" descr="Gemini_Generated_Image_aqtwr3aqtwr3aqt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815" y="3187065"/>
            <a:ext cx="5036185" cy="50361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34616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2861818"/>
            <a:ext cx="6373368" cy="135696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35" y="2697480"/>
            <a:ext cx="6098540" cy="1298448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Here’s a clear, structured example covering all the points you mentioned for DOM Manipulation: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1097280" y="3282696"/>
            <a:ext cx="584301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&lt;body&gt;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1097280" y="378561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&lt;div id="container"&gt;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1097280" y="422452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&lt;h2 class="title"&gt;First Title&lt;/h2&gt;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97280" y="466344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&lt;h2 class="title"&gt;Second Title&lt;/h2&gt;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097280" y="5102352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&lt;p&gt;This is a paragraph.&lt;/p&gt;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097280" y="553212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&lt;/div&gt;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097280" y="5971032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097280" y="611733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&lt;button id="tagButton"&gt;Target by Tag Name&lt;/button&gt;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097280" y="684885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&lt;button id="classButton"&gt;Target by Class Name&lt;/button&gt;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1097280" y="758037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&lt;button id="childButton"&gt;Find Children&lt;/button&gt;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7699248" y="3282696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7" name="Text 12"/>
          <p:cNvSpPr/>
          <p:nvPr/>
        </p:nvSpPr>
        <p:spPr>
          <a:xfrm>
            <a:off x="1097280" y="831189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699248" y="341985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// Target all elements by tag name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7699248" y="3858768"/>
            <a:ext cx="5843016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document.getElementById("tagButton").addEventListener("click", function()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1097280" y="8741664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&lt;script src="script.js"&gt;&lt;/script&gt;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7699248" y="488289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let headings = document.getElementsByTagName("h2");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1097280" y="918057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&lt;/body&gt;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3" name="Text 18"/>
          <p:cNvSpPr/>
          <p:nvPr/>
        </p:nvSpPr>
        <p:spPr>
          <a:xfrm>
            <a:off x="7205218" y="553186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for (let i = 0; i &lt; headings.length; i++)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4" name="Text 19"/>
          <p:cNvSpPr/>
          <p:nvPr/>
        </p:nvSpPr>
        <p:spPr>
          <a:xfrm>
            <a:off x="1097280" y="961948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&lt;/html&gt;</a:t>
            </a:r>
            <a:endParaRPr lang="en-US" sz="1850" dirty="0"/>
          </a:p>
        </p:txBody>
      </p:sp>
      <p:sp>
        <p:nvSpPr>
          <p:cNvPr id="25" name="Text 20"/>
          <p:cNvSpPr/>
          <p:nvPr/>
        </p:nvSpPr>
        <p:spPr>
          <a:xfrm>
            <a:off x="6819773" y="597077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    headings[i].style.color = "blue";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6" name="Text 21"/>
          <p:cNvSpPr/>
          <p:nvPr/>
        </p:nvSpPr>
        <p:spPr>
          <a:xfrm>
            <a:off x="7699248" y="649224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}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7" name="Text 22"/>
          <p:cNvSpPr/>
          <p:nvPr/>
        </p:nvSpPr>
        <p:spPr>
          <a:xfrm>
            <a:off x="7699248" y="692200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8" name="Text 23"/>
          <p:cNvSpPr/>
          <p:nvPr/>
        </p:nvSpPr>
        <p:spPr>
          <a:xfrm>
            <a:off x="7699248" y="7360920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9" name="Text 24"/>
          <p:cNvSpPr/>
          <p:nvPr/>
        </p:nvSpPr>
        <p:spPr>
          <a:xfrm>
            <a:off x="7699248" y="749808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// Target some elements by class name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0" name="Text 25"/>
          <p:cNvSpPr/>
          <p:nvPr/>
        </p:nvSpPr>
        <p:spPr>
          <a:xfrm>
            <a:off x="7442708" y="7854442"/>
            <a:ext cx="5843016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document.getElementById("classButton").addEventListener("click", function()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1" name="Text 26"/>
          <p:cNvSpPr/>
          <p:nvPr/>
        </p:nvSpPr>
        <p:spPr>
          <a:xfrm>
            <a:off x="7699248" y="8961120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let titles = document.getElementsByClassName("title");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2" name="Text 27"/>
          <p:cNvSpPr/>
          <p:nvPr/>
        </p:nvSpPr>
        <p:spPr>
          <a:xfrm>
            <a:off x="7699248" y="969264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for (let i = 0; i &lt; titles.length; i++)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3" name="Text 28"/>
          <p:cNvSpPr/>
          <p:nvPr/>
        </p:nvSpPr>
        <p:spPr>
          <a:xfrm>
            <a:off x="7699248" y="10131552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    titles[i].style.backgroundColor = "yellow";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4" name="Text 29"/>
          <p:cNvSpPr/>
          <p:nvPr/>
        </p:nvSpPr>
        <p:spPr>
          <a:xfrm>
            <a:off x="7699248" y="10863072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}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5" name="Text 30"/>
          <p:cNvSpPr/>
          <p:nvPr/>
        </p:nvSpPr>
        <p:spPr>
          <a:xfrm>
            <a:off x="7699248" y="11301984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6" name="Text 31"/>
          <p:cNvSpPr/>
          <p:nvPr/>
        </p:nvSpPr>
        <p:spPr>
          <a:xfrm>
            <a:off x="7699248" y="11740896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7" name="Text 32"/>
          <p:cNvSpPr/>
          <p:nvPr/>
        </p:nvSpPr>
        <p:spPr>
          <a:xfrm>
            <a:off x="7699248" y="1187805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// Finding children of a parent element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8" name="Text 33"/>
          <p:cNvSpPr/>
          <p:nvPr/>
        </p:nvSpPr>
        <p:spPr>
          <a:xfrm>
            <a:off x="7699248" y="12316968"/>
            <a:ext cx="5843016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document.getElementById("childButton").addEventListener("click", function()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9" name="Text 34"/>
          <p:cNvSpPr/>
          <p:nvPr/>
        </p:nvSpPr>
        <p:spPr>
          <a:xfrm>
            <a:off x="7699248" y="1334109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let container = document.getElementById("container");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0" name="Text 35"/>
          <p:cNvSpPr/>
          <p:nvPr/>
        </p:nvSpPr>
        <p:spPr>
          <a:xfrm>
            <a:off x="7699248" y="1407261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let children = container.children;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1" name="Text 36"/>
          <p:cNvSpPr/>
          <p:nvPr/>
        </p:nvSpPr>
        <p:spPr>
          <a:xfrm>
            <a:off x="7699248" y="1451152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for (let i = 0; i &lt; children.length; i++)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2" name="Text 37"/>
          <p:cNvSpPr/>
          <p:nvPr/>
        </p:nvSpPr>
        <p:spPr>
          <a:xfrm>
            <a:off x="7699248" y="1495044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    children[i].style.border = "1px solid red";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3" name="Text 38"/>
          <p:cNvSpPr/>
          <p:nvPr/>
        </p:nvSpPr>
        <p:spPr>
          <a:xfrm>
            <a:off x="7699248" y="1538020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}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4" name="Text 39"/>
          <p:cNvSpPr/>
          <p:nvPr/>
        </p:nvSpPr>
        <p:spPr>
          <a:xfrm>
            <a:off x="7699248" y="1581912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5" name="Text 40"/>
          <p:cNvSpPr/>
          <p:nvPr/>
        </p:nvSpPr>
        <p:spPr>
          <a:xfrm>
            <a:off x="7699248" y="16258032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400685" y="871855"/>
            <a:ext cx="9046210" cy="13296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  <a:sym typeface="+mn-ea"/>
              </a:rPr>
              <a:t>The DOM: Parents and Children</a:t>
            </a:r>
            <a:endParaRPr lang="en-US" sz="3200" b="1"/>
          </a:p>
        </p:txBody>
      </p:sp>
      <p:sp>
        <p:nvSpPr>
          <p:cNvPr id="6" name="Rectangles 5"/>
          <p:cNvSpPr/>
          <p:nvPr/>
        </p:nvSpPr>
        <p:spPr>
          <a:xfrm>
            <a:off x="9102090" y="1983740"/>
            <a:ext cx="4856480" cy="18694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b="1">
                <a:solidFill>
                  <a:schemeClr val="bg1"/>
                </a:solidFill>
              </a:rPr>
              <a:t>&lt;div id="parent-div"&gt;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  &lt;p id="child-p1"&gt;This is the first child.&lt;/p&gt;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  &lt;p id="child-p2"&gt;This is the second child.&lt;/p&gt;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&lt;/div&gt;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7520" y="2201545"/>
            <a:ext cx="7898765" cy="3633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>
                <a:solidFill>
                  <a:schemeClr val="bg1"/>
                </a:solidFill>
              </a:rPr>
              <a:t>The DOM (Document Object Model) is a tree-like representation of a web page. Parents and children refers to the hierarchical relationship between the elements in this tree.</a:t>
            </a:r>
            <a:endParaRPr lang="en-US" altLang="en-US" b="1">
              <a:solidFill>
                <a:schemeClr val="bg1"/>
              </a:solidFill>
            </a:endParaRPr>
          </a:p>
          <a:p>
            <a:endParaRPr lang="en-US" altLang="en-US" b="1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A parent is an element that contains other elements.</a:t>
            </a:r>
            <a:endParaRPr lang="en-US" altLang="en-US" b="1">
              <a:solidFill>
                <a:schemeClr val="bg1"/>
              </a:solidFill>
            </a:endParaRPr>
          </a:p>
          <a:p>
            <a:endParaRPr lang="en-US" altLang="en-US" b="1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A child is an element that is directly inside another element.</a:t>
            </a:r>
            <a:endParaRPr lang="en-US" altLang="en-US" b="1">
              <a:solidFill>
                <a:schemeClr val="bg1"/>
              </a:solidFill>
            </a:endParaRPr>
          </a:p>
          <a:p>
            <a:endParaRPr lang="en-US" altLang="en-US" b="1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In JavaScript, you can use properties like parentNode, children, firstElementChild, and lastElementChild to navigate this structure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9102090" y="4133215"/>
            <a:ext cx="5527675" cy="39109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// Get a reference to a child element</a:t>
            </a:r>
            <a:endParaRPr lang="en-US" altLang="en-US"/>
          </a:p>
          <a:p>
            <a:pPr algn="ctr"/>
            <a:r>
              <a:rPr lang="en-US" altLang="en-US"/>
              <a:t>const childElement = document.getElementById('child-p1');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// Use parentNode to get the parent element</a:t>
            </a:r>
            <a:endParaRPr lang="en-US" altLang="en-US"/>
          </a:p>
          <a:p>
            <a:pPr algn="ctr"/>
            <a:r>
              <a:rPr lang="en-US" altLang="en-US"/>
              <a:t>const parentElement = childElement.parentNode;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console.log(parentElement.id); </a:t>
            </a:r>
            <a:endParaRPr lang="en-US" altLang="en-US"/>
          </a:p>
          <a:p>
            <a:pPr algn="ctr"/>
            <a:r>
              <a:rPr lang="en-US" altLang="en-US"/>
              <a:t>// Output: "parent-container" </a:t>
            </a:r>
            <a:endParaRPr lang="en-US" altLang="en-US"/>
          </a:p>
          <a:p>
            <a:pPr algn="ctr"/>
            <a:r>
              <a:rPr lang="en-US" altLang="en-US"/>
              <a:t>// This code defines "parentElement" as the parent of "childElement"."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393055" y="41910"/>
            <a:ext cx="62915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>
                <a:solidFill>
                  <a:schemeClr val="bg1"/>
                </a:solidFill>
              </a:rPr>
              <a:t>Slide 7 Rida</a:t>
            </a:r>
            <a:endParaRPr lang="en-US" sz="4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496570" y="212725"/>
            <a:ext cx="9447530" cy="91821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5400" b="1">
                <a:solidFill>
                  <a:schemeClr val="bg1"/>
                </a:solidFill>
              </a:rPr>
              <a:t>2. Defining Children</a:t>
            </a:r>
            <a:endParaRPr lang="en-US" altLang="en-US" sz="5400" b="1">
              <a:solidFill>
                <a:schemeClr val="bg1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496570" y="1475105"/>
            <a:ext cx="4724400" cy="17487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/>
              <a:t>You can define a collection of child elements from a parent using the children property. This returns an HTMLCollection of all the direct child elements.</a:t>
            </a:r>
            <a:endParaRPr lang="en-US" b="1"/>
          </a:p>
        </p:txBody>
      </p:sp>
      <p:sp>
        <p:nvSpPr>
          <p:cNvPr id="4" name="Rectangles 3"/>
          <p:cNvSpPr/>
          <p:nvPr/>
        </p:nvSpPr>
        <p:spPr>
          <a:xfrm>
            <a:off x="8682355" y="1475105"/>
            <a:ext cx="4838700" cy="5871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/>
              <a:t>// Get a reference to the parent element</a:t>
            </a:r>
            <a:endParaRPr lang="en-US" altLang="en-US"/>
          </a:p>
          <a:p>
            <a:pPr algn="l"/>
            <a:r>
              <a:rPr lang="en-US" altLang="en-US"/>
              <a:t>const parentElement = document.getElementById('parent-container');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// Use children to get all direct child elements</a:t>
            </a:r>
            <a:endParaRPr lang="en-US" altLang="en-US"/>
          </a:p>
          <a:p>
            <a:pPr algn="l"/>
            <a:r>
              <a:rPr lang="en-US" altLang="en-US"/>
              <a:t>const childrenCollection = parentElement.children;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console.log(childrenCollection.length); </a:t>
            </a:r>
            <a:endParaRPr lang="en-US" altLang="en-US"/>
          </a:p>
          <a:p>
            <a:pPr algn="l"/>
            <a:r>
              <a:rPr lang="en-US" altLang="en-US"/>
              <a:t>// Output: 2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console.log(childrenCollection[0].id);</a:t>
            </a:r>
            <a:endParaRPr lang="en-US" altLang="en-US"/>
          </a:p>
          <a:p>
            <a:pPr algn="l"/>
            <a:r>
              <a:rPr lang="en-US" altLang="en-US"/>
              <a:t>// Output: "child-p1"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// This code defines "childrenCollection" as the children of "parentElement".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516255" y="250825"/>
            <a:ext cx="8682355" cy="14725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5400"/>
              <a:t>Finding children</a:t>
            </a:r>
            <a:endParaRPr lang="en-US" sz="5400"/>
          </a:p>
        </p:txBody>
      </p:sp>
      <p:sp>
        <p:nvSpPr>
          <p:cNvPr id="3" name="Rectangles 2"/>
          <p:cNvSpPr/>
          <p:nvPr/>
        </p:nvSpPr>
        <p:spPr>
          <a:xfrm>
            <a:off x="821690" y="2086610"/>
            <a:ext cx="5431790" cy="23812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&lt;ul id="my-list"&gt;</a:t>
            </a:r>
            <a:endParaRPr lang="en-US" altLang="en-US"/>
          </a:p>
          <a:p>
            <a:pPr algn="ctr"/>
            <a:r>
              <a:rPr lang="en-US" altLang="en-US"/>
              <a:t>  &lt;li&gt;Item 1&lt;/li&gt;</a:t>
            </a:r>
            <a:endParaRPr lang="en-US" altLang="en-US"/>
          </a:p>
          <a:p>
            <a:pPr algn="ctr"/>
            <a:r>
              <a:rPr lang="en-US" altLang="en-US"/>
              <a:t>  &lt;li&gt;Item 2&lt;/li&gt;</a:t>
            </a:r>
            <a:endParaRPr lang="en-US" altLang="en-US"/>
          </a:p>
          <a:p>
            <a:pPr algn="ctr"/>
            <a:r>
              <a:rPr lang="en-US" altLang="en-US"/>
              <a:t>  &lt;li&gt;Item 3&lt;/li&gt;</a:t>
            </a:r>
            <a:endParaRPr lang="en-US" altLang="en-US"/>
          </a:p>
          <a:p>
            <a:pPr algn="ctr"/>
            <a:r>
              <a:rPr lang="en-US" altLang="en-US"/>
              <a:t>&lt;/ul&gt;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783195" y="2924175"/>
            <a:ext cx="5718175" cy="23812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/>
              <a:t>const parent = document.getElementById('my-list');</a:t>
            </a:r>
            <a:endParaRPr lang="en-US" altLang="en-US" b="1"/>
          </a:p>
          <a:p>
            <a:pPr algn="ctr"/>
            <a:r>
              <a:rPr lang="en-US" altLang="en-US" b="1"/>
              <a:t>const allChildren = parent.children; </a:t>
            </a:r>
            <a:endParaRPr lang="en-US" altLang="en-US" b="1"/>
          </a:p>
          <a:p>
            <a:pPr algn="ctr"/>
            <a:r>
              <a:rPr lang="en-US" altLang="en-US" b="1"/>
              <a:t>console.log(allChildren.length); // 3</a:t>
            </a:r>
            <a:endParaRPr lang="en-US" altLang="en-US" b="1"/>
          </a:p>
          <a:p>
            <a:pPr algn="ctr"/>
            <a:endParaRPr lang="en-US" altLang="en-US" b="1"/>
          </a:p>
          <a:p>
            <a:pPr algn="ctr"/>
            <a:r>
              <a:rPr lang="en-US" altLang="en-US" b="1"/>
              <a:t>console.log(allChildren[0].textContent); // "Item 1"</a:t>
            </a:r>
            <a:endParaRPr lang="en-US" altLang="en-US" b="1"/>
          </a:p>
          <a:p>
            <a:pPr algn="ctr"/>
            <a:r>
              <a:rPr lang="en-US" altLang="en-US" b="1"/>
              <a:t>console.log(allChildren[2].textContent); // "Item 3"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8102600" y="2086293"/>
            <a:ext cx="5080000" cy="82994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children: This property returns an array-like list of all a parent's direct child elements. You can access individual children using an index.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21690" y="4950777"/>
            <a:ext cx="5080000" cy="58356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firstElementChild</a:t>
            </a:r>
            <a:r>
              <a:rPr lang="en-US" altLang="zh-CN" sz="1600">
                <a:solidFill>
                  <a:schemeClr val="bg1"/>
                </a:solidFill>
              </a:rPr>
              <a:t>: This property returns only the very first child element.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7400" y="6254750"/>
            <a:ext cx="7315200" cy="9220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const parent = document.getElementById('my-list');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const firstChild = parent.firstElementChild;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console.log(firstChild.textContent); // "Item 1"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1370" y="5534342"/>
            <a:ext cx="5080000" cy="58356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lastElementChild</a:t>
            </a:r>
            <a:r>
              <a:rPr lang="en-US" altLang="zh-CN" sz="1600">
                <a:solidFill>
                  <a:schemeClr val="bg1"/>
                </a:solidFill>
              </a:rPr>
              <a:t>: This property returns only the very last child element.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421370" y="6254750"/>
            <a:ext cx="5558155" cy="17703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const parent = document.getElementById('my-list');</a:t>
            </a:r>
            <a:endParaRPr lang="en-US" altLang="en-US"/>
          </a:p>
          <a:p>
            <a:pPr algn="ctr"/>
            <a:r>
              <a:rPr lang="en-US" altLang="en-US"/>
              <a:t>const lastChild = parent.lastElementChild;</a:t>
            </a:r>
            <a:endParaRPr lang="en-US" altLang="en-US"/>
          </a:p>
          <a:p>
            <a:pPr algn="ctr"/>
            <a:r>
              <a:rPr lang="en-US" altLang="en-US"/>
              <a:t>console.log(lastChild.textContent); // "Item 3"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Thank You</a:t>
            </a:r>
            <a:endParaRPr lang="en-US" sz="6410" dirty="0"/>
          </a:p>
        </p:txBody>
      </p:sp>
      <p:sp>
        <p:nvSpPr>
          <p:cNvPr id="5" name="Text Box 4"/>
          <p:cNvSpPr txBox="1"/>
          <p:nvPr/>
        </p:nvSpPr>
        <p:spPr>
          <a:xfrm>
            <a:off x="3675380" y="1673225"/>
            <a:ext cx="8425815" cy="56311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7200" b="1">
                <a:solidFill>
                  <a:schemeClr val="bg1"/>
                </a:solidFill>
              </a:rPr>
              <a:t>Thank you so much for being such a great teacher. I've really learned a lot from you</a:t>
            </a:r>
            <a:endParaRPr lang="en-US" altLang="zh-CN" sz="7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4274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1. Loops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4462272"/>
            <a:ext cx="12984480" cy="5943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While Loops</a:t>
            </a:r>
            <a:endParaRPr lang="en-US" sz="3710" dirty="0"/>
          </a:p>
        </p:txBody>
      </p:sp>
      <p:sp>
        <p:nvSpPr>
          <p:cNvPr id="6" name="Text 2"/>
          <p:cNvSpPr/>
          <p:nvPr/>
        </p:nvSpPr>
        <p:spPr>
          <a:xfrm>
            <a:off x="1078992" y="5449824"/>
            <a:ext cx="5989320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What is a While Loop? A while loop repeatedly executes a block of code as long as a specified condition is true.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6473952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while (condition) { // code to be executed }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6912864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7342632"/>
            <a:ext cx="5989320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Key Point</a:t>
            </a:r>
            <a:endParaRPr lang="en-US" sz="1480" dirty="0"/>
          </a:p>
        </p:txBody>
      </p:sp>
      <p:sp>
        <p:nvSpPr>
          <p:cNvPr id="10" name="Text 6"/>
          <p:cNvSpPr/>
          <p:nvPr/>
        </p:nvSpPr>
        <p:spPr>
          <a:xfrm>
            <a:off x="1078992" y="7726680"/>
            <a:ext cx="5989320" cy="47548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The condition is checked before each iteration. If the condition is initially false, the loop's code block will never run.</a:t>
            </a:r>
            <a:endParaRPr lang="en-US" sz="1480" dirty="0"/>
          </a:p>
        </p:txBody>
      </p:sp>
      <p:sp>
        <p:nvSpPr>
          <p:cNvPr id="11" name="Text 7"/>
          <p:cNvSpPr/>
          <p:nvPr/>
        </p:nvSpPr>
        <p:spPr>
          <a:xfrm>
            <a:off x="7571232" y="5449824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Syntax:   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571232" y="5879592"/>
            <a:ext cx="5989320" cy="206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}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count++;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console.log("Count is: " + count);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while (count &lt;= 5)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let count = 1;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Example: Counting from 1 to 5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571232" y="8092440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</a:t>
            </a:r>
            <a:endParaRPr lang="en-US" sz="1850" dirty="0"/>
          </a:p>
        </p:txBody>
      </p:sp>
      <p:sp>
        <p:nvSpPr>
          <p:cNvPr id="14" name="Text Box 13"/>
          <p:cNvSpPr txBox="1"/>
          <p:nvPr/>
        </p:nvSpPr>
        <p:spPr>
          <a:xfrm>
            <a:off x="3894455" y="2242820"/>
            <a:ext cx="60845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600"/>
              <a:t> </a:t>
            </a:r>
            <a:r>
              <a:rPr lang="en-US" sz="6600">
                <a:solidFill>
                  <a:schemeClr val="bg1"/>
                </a:solidFill>
              </a:rPr>
              <a:t>Slide:1  Suhaira</a:t>
            </a:r>
            <a:endParaRPr lang="en-US" sz="6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49224"/>
            <a:ext cx="12984480" cy="5943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755648"/>
            <a:ext cx="4617720" cy="46177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97280" y="804672"/>
            <a:ext cx="124541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illustrating the structure of a JavaScript while loop.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6400800" y="1755648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 while loop checks a condition first.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400800" y="2295144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If the condition is true, it runs a block of code (the loop body)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885432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400800" y="2825496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After the code runs, it checks the condition again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400800" y="3355848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This process repeats until the condition becomes false.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400800" y="3886200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Once the condition is false, 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6400800" y="4416552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loop ends.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152704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2852928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649224"/>
            <a:ext cx="8010144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Do...While Loops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971032" y="1554480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971032" y="288950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6583680" y="1563624"/>
            <a:ext cx="7214616" cy="47548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b="1" dirty="0">
                <a:solidFill>
                  <a:schemeClr val="bg1"/>
                </a:solidFill>
                <a:ea typeface="思源黑体-Medium" pitchFamily="34" charset="-122"/>
                <a:cs typeface="+mn-lt"/>
              </a:rPr>
              <a:t>What is a Do...While Loop? A do...while loop is similar to a while loop, but it guarantees that the code block will execute at least once</a:t>
            </a: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.</a:t>
            </a:r>
            <a:endParaRPr lang="en-US" sz="1480" dirty="0"/>
          </a:p>
        </p:txBody>
      </p:sp>
      <p:sp>
        <p:nvSpPr>
          <p:cNvPr id="10" name="Text 4"/>
          <p:cNvSpPr/>
          <p:nvPr/>
        </p:nvSpPr>
        <p:spPr>
          <a:xfrm>
            <a:off x="6583680" y="2898648"/>
            <a:ext cx="7214616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Syntax:  </a:t>
            </a:r>
            <a:endParaRPr lang="en-US" sz="1480" dirty="0"/>
          </a:p>
        </p:txBody>
      </p:sp>
      <p:sp>
        <p:nvSpPr>
          <p:cNvPr id="11" name="Text 5"/>
          <p:cNvSpPr/>
          <p:nvPr/>
        </p:nvSpPr>
        <p:spPr>
          <a:xfrm>
            <a:off x="6583680" y="3273552"/>
            <a:ext cx="7214616" cy="16550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} while (count &lt;= 5);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count++;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console.log("Count is: " + count);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do {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let count = 1;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Example: Counting from 1 to 5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2" name="Text 6"/>
          <p:cNvSpPr/>
          <p:nvPr/>
        </p:nvSpPr>
        <p:spPr>
          <a:xfrm>
            <a:off x="5806440" y="5468112"/>
            <a:ext cx="8010144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do { // code to be executed } while (condition);</a:t>
            </a:r>
            <a:endParaRPr lang="en-US" sz="1480" dirty="0"/>
          </a:p>
        </p:txBody>
      </p:sp>
      <p:sp>
        <p:nvSpPr>
          <p:cNvPr id="13" name="Text 7"/>
          <p:cNvSpPr/>
          <p:nvPr/>
        </p:nvSpPr>
        <p:spPr>
          <a:xfrm>
            <a:off x="6053328" y="6099048"/>
            <a:ext cx="7507224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Key Point</a:t>
            </a:r>
            <a:endParaRPr lang="en-US" sz="1480" dirty="0"/>
          </a:p>
        </p:txBody>
      </p:sp>
      <p:sp>
        <p:nvSpPr>
          <p:cNvPr id="14" name="Text 8"/>
          <p:cNvSpPr/>
          <p:nvPr/>
        </p:nvSpPr>
        <p:spPr>
          <a:xfrm>
            <a:off x="6053328" y="6483096"/>
            <a:ext cx="7507224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The code block runs first, and the condition is checked after each iteration.</a:t>
            </a:r>
            <a:endParaRPr lang="en-US" sz="14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43991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4399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2514600"/>
            <a:ext cx="3886200" cy="50200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04" y="2514600"/>
            <a:ext cx="3886200" cy="502005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2. Script Placement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1655064"/>
            <a:ext cx="8010144" cy="5943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Placing Scripts</a:t>
            </a:r>
            <a:endParaRPr lang="en-US" sz="3710" dirty="0"/>
          </a:p>
        </p:txBody>
      </p:sp>
      <p:sp>
        <p:nvSpPr>
          <p:cNvPr id="8" name="Text 2"/>
          <p:cNvSpPr/>
          <p:nvPr/>
        </p:nvSpPr>
        <p:spPr>
          <a:xfrm>
            <a:off x="1097280" y="2660904"/>
            <a:ext cx="3355848" cy="47274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&lt;/body&gt;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&lt;/script&gt;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document.body.style.backgroundColor = "lightyellow";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console.log("JavaScript is running after HTML is loaded!");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&lt;!-- Script placed at the end --&gt;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&lt;p&gt;This text will load before the script runs.&lt;/p&gt;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&lt;h1&gt;Hello World!&lt;/h1&gt;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&lt;body&gt;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212080" y="2660904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Option 2: At the end of the section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212080" y="3392424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Why place the script here?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212080" y="3831336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5212080" y="4261104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HTML is fully loaded before the JavaScript runs.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5212080" y="4992624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5212080" y="5431536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No delay in showing the page’s content.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5212080" y="6163056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5212080" y="6601968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Simple and effective for most small scripts.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2642616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56" y="2642616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3. Commenting in Code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1655064"/>
            <a:ext cx="12984480" cy="5943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Commenting</a:t>
            </a:r>
            <a:endParaRPr lang="en-US" sz="3710" dirty="0"/>
          </a:p>
        </p:txBody>
      </p:sp>
      <p:sp>
        <p:nvSpPr>
          <p:cNvPr id="7" name="Text 2"/>
          <p:cNvSpPr/>
          <p:nvPr/>
        </p:nvSpPr>
        <p:spPr>
          <a:xfrm>
            <a:off x="960120" y="4087368"/>
            <a:ext cx="605332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Clarity</a:t>
            </a:r>
            <a:endParaRPr lang="en-US" sz="2320" dirty="0"/>
          </a:p>
        </p:txBody>
      </p:sp>
      <p:sp>
        <p:nvSpPr>
          <p:cNvPr id="8" name="Text 3"/>
          <p:cNvSpPr/>
          <p:nvPr/>
        </p:nvSpPr>
        <p:spPr>
          <a:xfrm>
            <a:off x="960120" y="4599432"/>
            <a:ext cx="605332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Comments explain what your code does, making it easier for you and others to understand.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626096" y="4087368"/>
            <a:ext cx="605332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Types of Comments</a:t>
            </a:r>
            <a:endParaRPr lang="en-US" sz="2320" dirty="0"/>
          </a:p>
        </p:txBody>
      </p:sp>
      <p:sp>
        <p:nvSpPr>
          <p:cNvPr id="10" name="Text 5"/>
          <p:cNvSpPr/>
          <p:nvPr/>
        </p:nvSpPr>
        <p:spPr>
          <a:xfrm>
            <a:off x="7626096" y="4599432"/>
            <a:ext cx="60533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Single-line Comment: Starts with //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626096" y="5038344"/>
            <a:ext cx="605332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Multi-line Comment: Starts with /* and ends with */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739" y="914654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4. Events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1655064"/>
            <a:ext cx="8010144" cy="5943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Events: Link</a:t>
            </a:r>
            <a:endParaRPr lang="en-US" sz="3710" dirty="0"/>
          </a:p>
        </p:txBody>
      </p:sp>
      <p:sp>
        <p:nvSpPr>
          <p:cNvPr id="6" name="Text 2"/>
          <p:cNvSpPr/>
          <p:nvPr/>
        </p:nvSpPr>
        <p:spPr>
          <a:xfrm>
            <a:off x="1078992" y="2642616"/>
            <a:ext cx="7507224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User interaction with links. Example:  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200400"/>
            <a:ext cx="7507224" cy="2834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&lt;/body&gt;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&lt;/script&gt;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alert("You clicked the link!");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event.preventDefault(); // Prevents the link from navigating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document.getElementById("myLink").addEventListener("click", function(event) {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&lt;script&gt;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&lt;a href="#" id="myLink"&gt;Click Me&lt;/a&gt;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&lt;!-- Link that triggers an event --&gt;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&lt;body&gt;</a:t>
            </a:r>
            <a:endParaRPr lang="en-US" sz="1480" dirty="0"/>
          </a:p>
        </p:txBody>
      </p:sp>
      <p:sp>
        <p:nvSpPr>
          <p:cNvPr id="8" name="Text 4"/>
          <p:cNvSpPr/>
          <p:nvPr/>
        </p:nvSpPr>
        <p:spPr>
          <a:xfrm>
            <a:off x="1078992" y="6172200"/>
            <a:ext cx="7507224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Click Me</a:t>
            </a:r>
            <a:endParaRPr lang="en-US" sz="1480" dirty="0"/>
          </a:p>
        </p:txBody>
      </p:sp>
      <p:sp>
        <p:nvSpPr>
          <p:cNvPr id="9" name="Text 5"/>
          <p:cNvSpPr/>
          <p:nvPr/>
        </p:nvSpPr>
        <p:spPr>
          <a:xfrm>
            <a:off x="1078992" y="6556248"/>
            <a:ext cx="7507224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2104" y="6949440"/>
            <a:ext cx="8010144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Box 10"/>
          <p:cNvSpPr txBox="1"/>
          <p:nvPr/>
        </p:nvSpPr>
        <p:spPr>
          <a:xfrm>
            <a:off x="4162425" y="263525"/>
            <a:ext cx="63131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400"/>
              <a:t>  </a:t>
            </a:r>
            <a:r>
              <a:rPr lang="en-US" altLang="en-US" sz="4400">
                <a:solidFill>
                  <a:schemeClr val="bg1"/>
                </a:solidFill>
              </a:rPr>
              <a:t>Slide:2        Alishba</a:t>
            </a:r>
            <a:endParaRPr lang="en-US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592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88" y="3968496"/>
            <a:ext cx="4727448" cy="47274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Here is a diagram that explains how JavaScript events work with a link.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41248" y="2642616"/>
            <a:ext cx="6007608" cy="22128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When you click on a link, an event happens. You can tell JavaScript to listen for that specific event and run a function instead of going to a new page.</a:t>
            </a:r>
            <a:endParaRPr lang="en-US" sz="2780" dirty="0"/>
          </a:p>
        </p:txBody>
      </p:sp>
      <p:sp>
        <p:nvSpPr>
          <p:cNvPr id="6" name="Text 2"/>
          <p:cNvSpPr/>
          <p:nvPr/>
        </p:nvSpPr>
        <p:spPr>
          <a:xfrm>
            <a:off x="841248" y="5093208"/>
            <a:ext cx="60076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790688" y="2642616"/>
            <a:ext cx="6007608" cy="44805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endParaRPr lang="en-US" sz="2780" dirty="0"/>
          </a:p>
        </p:txBody>
      </p:sp>
      <p:sp>
        <p:nvSpPr>
          <p:cNvPr id="8" name="Text 4"/>
          <p:cNvSpPr/>
          <p:nvPr/>
        </p:nvSpPr>
        <p:spPr>
          <a:xfrm>
            <a:off x="7790688" y="3319272"/>
            <a:ext cx="60076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11975</Words>
  <Application>WPS Presentation</Application>
  <PresentationFormat>On-screen Show (16:9)</PresentationFormat>
  <Paragraphs>642</Paragraphs>
  <Slides>27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SimSun</vt:lpstr>
      <vt:lpstr>Wingdings</vt:lpstr>
      <vt:lpstr>思源黑体-Medium</vt:lpstr>
      <vt:lpstr>思源黑体-Medium</vt:lpstr>
      <vt:lpstr>思源黑体-Medium</vt:lpstr>
      <vt:lpstr>Alibaba-PuHuiTi</vt:lpstr>
      <vt:lpstr>Alibaba-PuHuiTi</vt:lpstr>
      <vt:lpstr>Alibaba-PuHuiTi</vt:lpstr>
      <vt:lpstr>Segoe Print</vt:lpstr>
      <vt:lpstr>Calibri</vt:lpstr>
      <vt:lpstr>Microsoft YaHei</vt:lpstr>
      <vt:lpstr>Arial Unicode MS</vt:lpstr>
      <vt:lpstr>MingLiU-ExtB</vt:lpstr>
      <vt:lpstr>Arial Narrow</vt:lpstr>
      <vt:lpstr>Bahnschrift Condensed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Saman Ayaz</cp:lastModifiedBy>
  <cp:revision>2</cp:revision>
  <dcterms:created xsi:type="dcterms:W3CDTF">2025-08-11T15:16:00Z</dcterms:created>
  <dcterms:modified xsi:type="dcterms:W3CDTF">2025-08-11T17:16:27Z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E9BF772C7C3E4BB8807CB74B8229E923_12</vt:lpwstr>
  </property>
  <property fmtid="{D5CDD505-2E9C-101B-9397-08002B2CF9AE}" pid="3" name="KSOProductBuildVer">
    <vt:lpwstr>1033-12.2.0.22222</vt:lpwstr>
  </property>
</Properties>
</file>